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485" r:id="rId1"/>
    <p:sldMasterId id="2147489348" r:id="rId2"/>
    <p:sldMasterId id="2147490435" r:id="rId3"/>
    <p:sldMasterId id="2147491726" r:id="rId4"/>
    <p:sldMasterId id="2147491808" r:id="rId5"/>
  </p:sldMasterIdLst>
  <p:notesMasterIdLst>
    <p:notesMasterId r:id="rId26"/>
  </p:notesMasterIdLst>
  <p:handoutMasterIdLst>
    <p:handoutMasterId r:id="rId27"/>
  </p:handoutMasterIdLst>
  <p:sldIdLst>
    <p:sldId id="691" r:id="rId6"/>
    <p:sldId id="572" r:id="rId7"/>
    <p:sldId id="597" r:id="rId8"/>
    <p:sldId id="660" r:id="rId9"/>
    <p:sldId id="599" r:id="rId10"/>
    <p:sldId id="692" r:id="rId11"/>
    <p:sldId id="605" r:id="rId12"/>
    <p:sldId id="606" r:id="rId13"/>
    <p:sldId id="615" r:id="rId14"/>
    <p:sldId id="614" r:id="rId15"/>
    <p:sldId id="616" r:id="rId16"/>
    <p:sldId id="693" r:id="rId17"/>
    <p:sldId id="689" r:id="rId18"/>
    <p:sldId id="658" r:id="rId19"/>
    <p:sldId id="690" r:id="rId20"/>
    <p:sldId id="656" r:id="rId21"/>
    <p:sldId id="695" r:id="rId22"/>
    <p:sldId id="696" r:id="rId23"/>
    <p:sldId id="697" r:id="rId24"/>
    <p:sldId id="613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nchi Dorward" initials="JD" lastIdx="27" clrIdx="0">
    <p:extLst>
      <p:ext uri="{19B8F6BF-5375-455C-9EA6-DF929625EA0E}">
        <p15:presenceInfo xmlns:p15="http://schemas.microsoft.com/office/powerpoint/2012/main" userId="S-1-5-21-2292698082-835840349-2224796377-2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FF0000"/>
    <a:srgbClr val="6699FF"/>
    <a:srgbClr val="0099CC"/>
    <a:srgbClr val="336699"/>
    <a:srgbClr val="21413D"/>
    <a:srgbClr val="1F4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6" autoAdjust="0"/>
    <p:restoredTop sz="91070" autoAdjust="0"/>
  </p:normalViewPr>
  <p:slideViewPr>
    <p:cSldViewPr>
      <p:cViewPr varScale="1">
        <p:scale>
          <a:sx n="102" d="100"/>
          <a:sy n="102" d="100"/>
        </p:scale>
        <p:origin x="6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FBA5E8-251B-432E-A96D-446AE43BD055}" type="datetimeFigureOut">
              <a:rPr lang="en-ZA"/>
              <a:pPr>
                <a:defRPr/>
              </a:pPr>
              <a:t>2018/07/22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982C9D-3F1E-4EF9-BC28-6604683B7E6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427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7F5D95-205F-463D-B883-E26E60E9A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9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F9590-4B3E-4F2C-A833-1674FA2547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808038"/>
            <a:ext cx="5387975" cy="40417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9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F5D95-205F-463D-B883-E26E60E9A9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F5D95-205F-463D-B883-E26E60E9A9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F5D95-205F-463D-B883-E26E60E9A9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F5D95-205F-463D-B883-E26E60E9A9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7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thought this 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F5D95-205F-463D-B883-E26E60E9A9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F5D95-205F-463D-B883-E26E60E9A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PRISA logos_new UNAIDS logo big 20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"/>
            <a:ext cx="76501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57225" y="1930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0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7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24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39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97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1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895156-38A3-44CA-ABE9-09C178F97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9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PRISA logos_new UNAIDS logo big 20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"/>
            <a:ext cx="76501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57225" y="1930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44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66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22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96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786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29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38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14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90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10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494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19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432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84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234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80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0FB0BA-F91B-4DC1-BC60-47BBD308A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2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68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PRISA logos_new UNAIDS logo big 20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"/>
            <a:ext cx="76501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57225" y="1930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60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233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733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167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445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634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31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484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53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5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089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717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82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608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841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AF0057-FFC9-4386-BDB3-E7F54D3D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39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36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PRISA logos_new UNAIDS logo big 20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"/>
            <a:ext cx="76501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57225" y="1930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413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821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987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763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918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327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190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649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466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30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438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60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156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425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688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018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F49A1-3C1F-4656-AD6B-5F39787D0AE9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7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07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58" y="1954528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458" y="3687805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20" y="179205"/>
            <a:ext cx="4253962" cy="1391126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5426441" y="6503468"/>
            <a:ext cx="984791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23495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MRC </a:t>
            </a:r>
          </a:p>
          <a:p>
            <a:pPr marL="0" marR="23495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HIV-TB Pathogenesis and </a:t>
            </a:r>
          </a:p>
          <a:p>
            <a:pPr marL="0" marR="23495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 Research Unit</a:t>
            </a:r>
            <a:endParaRPr kumimoji="0" lang="en-ZA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887473" y="6503468"/>
            <a:ext cx="946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DST-NRF Centre of Excellence in HIV Prevention</a:t>
            </a:r>
            <a:r>
              <a:rPr kumimoji="0" lang="en-ZA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14" y="6523167"/>
            <a:ext cx="587561" cy="237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40" y="6523167"/>
            <a:ext cx="704370" cy="2376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2378381" y="6489568"/>
            <a:ext cx="0" cy="3047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4849734" y="6489568"/>
            <a:ext cx="0" cy="3047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 userDrawn="1"/>
        </p:nvSpPr>
        <p:spPr>
          <a:xfrm>
            <a:off x="7558020" y="6185929"/>
            <a:ext cx="15859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9" descr="ukzn-zulu-logo-colour-prin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11" y="6523167"/>
            <a:ext cx="748767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 userDrawn="1"/>
        </p:nvCxnSpPr>
        <p:spPr>
          <a:xfrm>
            <a:off x="6378300" y="6489568"/>
            <a:ext cx="0" cy="3047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8281787" y="6489568"/>
            <a:ext cx="0" cy="3047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 userDrawn="1"/>
        </p:nvSpPr>
        <p:spPr>
          <a:xfrm>
            <a:off x="1453144" y="6503468"/>
            <a:ext cx="893539" cy="276999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68420" algn="l"/>
              </a:tabLst>
              <a:defRPr/>
            </a:pPr>
            <a:r>
              <a:rPr kumimoji="0" lang="en-ZA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is the UNAIDS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68420" algn="l"/>
              </a:tabLst>
              <a:defRPr/>
            </a:pPr>
            <a:r>
              <a:rPr kumimoji="0" lang="en-ZA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Collaborating Centre for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68420" algn="l"/>
              </a:tabLst>
              <a:defRPr/>
            </a:pPr>
            <a:r>
              <a:rPr kumimoji="0" lang="en-ZA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Research and Policy</a:t>
            </a:r>
          </a:p>
        </p:txBody>
      </p:sp>
      <p:pic>
        <p:nvPicPr>
          <p:cNvPr id="45" name="Picture 19" descr="UNAIDS new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5" y="6523167"/>
            <a:ext cx="1255380" cy="2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58" y="6536714"/>
            <a:ext cx="1851431" cy="23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11354" r="6252" b="12878"/>
          <a:stretch/>
        </p:blipFill>
        <p:spPr>
          <a:xfrm>
            <a:off x="4906700" y="6517368"/>
            <a:ext cx="519741" cy="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65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58" y="1954528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458" y="3687805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20" y="179205"/>
            <a:ext cx="4253962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558020" y="6185929"/>
            <a:ext cx="158598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512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DB35E-5BFA-4A1F-91A3-5237748D8180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40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AD03D-0223-4EC1-8E86-9F3EE110128F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41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A96F8-BD19-49FF-B364-50B1F92B3358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205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A3CA3E-0201-4BE0-B0A6-517A54451283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28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CED6C-ECE4-4505-945A-AA916CE41B3E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15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5F443-A7C1-451A-9CD1-84BAB0A24326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784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28A63-FAC7-4270-AC4C-DFBC5E88C83C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29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E0CEE-DA97-4185-B902-E9020488AFC1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21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6B3CEA-8A42-4971-AF50-DE640C49CE92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90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80430-AEAF-4C0E-A23C-6F8EFAB074FA}" type="slidenum">
              <a:rPr kumimoji="0" lang="en-Z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09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54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6115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24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4761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8296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81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56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24888" y="63500"/>
            <a:ext cx="519112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C1E48F-67CD-49AF-89C8-3CCDCB551F98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81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1" y="151637"/>
            <a:ext cx="82296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3265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27406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4800"/>
            </a:lvl1pPr>
          </a:lstStyle>
          <a:p>
            <a:pPr lvl="0"/>
            <a:r>
              <a:rPr lang="en-US" alt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64232"/>
            <a:ext cx="8229600" cy="4458646"/>
          </a:xfrm>
        </p:spPr>
        <p:txBody>
          <a:bodyPr/>
          <a:lstStyle>
            <a:lvl1pPr>
              <a:defRPr sz="2400"/>
            </a:lvl1pPr>
            <a:lvl2pPr>
              <a:defRPr sz="2400" baseline="0"/>
            </a:lvl2pPr>
          </a:lstStyle>
          <a:p>
            <a:pPr lvl="0"/>
            <a:r>
              <a:rPr lang="en-US" altLang="en-US" dirty="0"/>
              <a:t>Purpose/goals of this session</a:t>
            </a:r>
          </a:p>
          <a:p>
            <a:pPr lvl="1"/>
            <a:r>
              <a:rPr lang="en-US" altLang="en-US" dirty="0"/>
              <a:t>Item 1</a:t>
            </a:r>
          </a:p>
          <a:p>
            <a:pPr lvl="1"/>
            <a:r>
              <a:rPr lang="en-US" altLang="en-US" dirty="0"/>
              <a:t>Item 2</a:t>
            </a:r>
          </a:p>
          <a:p>
            <a:pPr lvl="1"/>
            <a:r>
              <a:rPr lang="en-US" altLang="en-US" dirty="0"/>
              <a:t>Item 3</a:t>
            </a:r>
          </a:p>
          <a:p>
            <a:pPr lvl="0"/>
            <a:r>
              <a:rPr lang="en-US" altLang="en-US" dirty="0"/>
              <a:t>Using your workbook</a:t>
            </a:r>
          </a:p>
          <a:p>
            <a:pPr lvl="1"/>
            <a:r>
              <a:rPr lang="en-US" altLang="en-US" dirty="0"/>
              <a:t>Turn to the ____________ section of the workbook</a:t>
            </a:r>
          </a:p>
          <a:p>
            <a:pPr lvl="1"/>
            <a:r>
              <a:rPr lang="en-US" altLang="en-US" dirty="0"/>
              <a:t>Complete the activities and use the space provided for your notes, during and after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71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1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1028" name="Picture 4" descr="CAPRISA Logo_for name badg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96038"/>
            <a:ext cx="140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91719" r:id="rId1"/>
    <p:sldLayoutId id="2147491663" r:id="rId2"/>
    <p:sldLayoutId id="2147491664" r:id="rId3"/>
    <p:sldLayoutId id="2147491665" r:id="rId4"/>
    <p:sldLayoutId id="2147491666" r:id="rId5"/>
    <p:sldLayoutId id="2147491667" r:id="rId6"/>
    <p:sldLayoutId id="2147491668" r:id="rId7"/>
    <p:sldLayoutId id="2147491669" r:id="rId8"/>
    <p:sldLayoutId id="2147491670" r:id="rId9"/>
    <p:sldLayoutId id="2147491671" r:id="rId10"/>
    <p:sldLayoutId id="2147491672" r:id="rId11"/>
    <p:sldLayoutId id="2147491673" r:id="rId12"/>
    <p:sldLayoutId id="2147491674" r:id="rId13"/>
    <p:sldLayoutId id="2147491675" r:id="rId14"/>
    <p:sldLayoutId id="2147491720" r:id="rId15"/>
    <p:sldLayoutId id="2147491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 i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Symbol" panose="05050102010706020507" pitchFamily="18" charset="2"/>
        <a:buChar char="~"/>
        <a:defRPr sz="2000" i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2052" name="Picture 4" descr="CAPRISA Logo_for name badg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96038"/>
            <a:ext cx="140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91721" r:id="rId1"/>
    <p:sldLayoutId id="2147491677" r:id="rId2"/>
    <p:sldLayoutId id="2147491678" r:id="rId3"/>
    <p:sldLayoutId id="2147491679" r:id="rId4"/>
    <p:sldLayoutId id="2147491680" r:id="rId5"/>
    <p:sldLayoutId id="2147491681" r:id="rId6"/>
    <p:sldLayoutId id="2147491682" r:id="rId7"/>
    <p:sldLayoutId id="2147491683" r:id="rId8"/>
    <p:sldLayoutId id="2147491684" r:id="rId9"/>
    <p:sldLayoutId id="2147491685" r:id="rId10"/>
    <p:sldLayoutId id="2147491686" r:id="rId11"/>
    <p:sldLayoutId id="2147491687" r:id="rId12"/>
    <p:sldLayoutId id="2147491688" r:id="rId13"/>
    <p:sldLayoutId id="2147491689" r:id="rId14"/>
    <p:sldLayoutId id="2147491722" r:id="rId15"/>
    <p:sldLayoutId id="214749169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 i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Symbol" panose="05050102010706020507" pitchFamily="18" charset="2"/>
        <a:buChar char="~"/>
        <a:defRPr sz="2000" i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4100" name="Picture 4" descr="CAPRISA Logo_for name badg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96038"/>
            <a:ext cx="140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91724" r:id="rId1"/>
    <p:sldLayoutId id="2147491705" r:id="rId2"/>
    <p:sldLayoutId id="2147491706" r:id="rId3"/>
    <p:sldLayoutId id="2147491707" r:id="rId4"/>
    <p:sldLayoutId id="2147491708" r:id="rId5"/>
    <p:sldLayoutId id="2147491709" r:id="rId6"/>
    <p:sldLayoutId id="2147491710" r:id="rId7"/>
    <p:sldLayoutId id="2147491711" r:id="rId8"/>
    <p:sldLayoutId id="2147491712" r:id="rId9"/>
    <p:sldLayoutId id="2147491713" r:id="rId10"/>
    <p:sldLayoutId id="2147491714" r:id="rId11"/>
    <p:sldLayoutId id="2147491715" r:id="rId12"/>
    <p:sldLayoutId id="2147491716" r:id="rId13"/>
    <p:sldLayoutId id="2147491717" r:id="rId14"/>
    <p:sldLayoutId id="2147491725" r:id="rId15"/>
    <p:sldLayoutId id="214749171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 i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Symbol" panose="05050102010706020507" pitchFamily="18" charset="2"/>
        <a:buChar char="~"/>
        <a:defRPr sz="2000" i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1028" name="Picture 4" descr="CAPRISA Logo_for name badg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396038"/>
            <a:ext cx="140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37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1727" r:id="rId1"/>
    <p:sldLayoutId id="2147491728" r:id="rId2"/>
    <p:sldLayoutId id="2147491729" r:id="rId3"/>
    <p:sldLayoutId id="2147491730" r:id="rId4"/>
    <p:sldLayoutId id="2147491731" r:id="rId5"/>
    <p:sldLayoutId id="2147491732" r:id="rId6"/>
    <p:sldLayoutId id="2147491733" r:id="rId7"/>
    <p:sldLayoutId id="2147491734" r:id="rId8"/>
    <p:sldLayoutId id="2147491735" r:id="rId9"/>
    <p:sldLayoutId id="2147491736" r:id="rId10"/>
    <p:sldLayoutId id="2147491737" r:id="rId11"/>
    <p:sldLayoutId id="2147491738" r:id="rId12"/>
    <p:sldLayoutId id="2147491739" r:id="rId13"/>
    <p:sldLayoutId id="2147491740" r:id="rId14"/>
    <p:sldLayoutId id="2147491741" r:id="rId15"/>
    <p:sldLayoutId id="214749174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 i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Symbol" panose="05050102010706020507" pitchFamily="18" charset="2"/>
        <a:buChar char="~"/>
        <a:defRPr sz="2000" i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85" y="6375960"/>
            <a:ext cx="1218225" cy="3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1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09" r:id="rId1"/>
    <p:sldLayoutId id="2147491810" r:id="rId2"/>
    <p:sldLayoutId id="2147491811" r:id="rId3"/>
    <p:sldLayoutId id="2147491812" r:id="rId4"/>
    <p:sldLayoutId id="2147491813" r:id="rId5"/>
    <p:sldLayoutId id="2147491814" r:id="rId6"/>
    <p:sldLayoutId id="2147491815" r:id="rId7"/>
    <p:sldLayoutId id="2147491816" r:id="rId8"/>
    <p:sldLayoutId id="2147491817" r:id="rId9"/>
    <p:sldLayoutId id="2147491818" r:id="rId10"/>
    <p:sldLayoutId id="2147491819" r:id="rId11"/>
    <p:sldLayoutId id="2147491820" r:id="rId12"/>
    <p:sldLayoutId id="2147491821" r:id="rId13"/>
    <p:sldLayoutId id="2147491822" r:id="rId14"/>
    <p:sldLayoutId id="2147491823" r:id="rId15"/>
    <p:sldLayoutId id="2147491824" r:id="rId16"/>
    <p:sldLayoutId id="2147491825" r:id="rId17"/>
    <p:sldLayoutId id="2147491826" r:id="rId18"/>
    <p:sldLayoutId id="2147491827" r:id="rId19"/>
    <p:sldLayoutId id="2147491828" r:id="rId20"/>
    <p:sldLayoutId id="2147491829" r:id="rId2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" y="1916832"/>
            <a:ext cx="9144000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b="0" u="sng" kern="0" dirty="0">
                <a:solidFill>
                  <a:srgbClr val="000000"/>
                </a:solidFill>
                <a:effectLst/>
                <a:latin typeface="Arial"/>
              </a:rPr>
              <a:t>Symposium: Diagnostics for Impact</a:t>
            </a:r>
            <a:r>
              <a:rPr lang="en-GB" sz="2400" u="sng" kern="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en-GB" sz="2400" u="sng" kern="0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en-GB" sz="1600" kern="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en-GB" sz="1600" kern="0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en-GB" kern="0" dirty="0">
                <a:effectLst/>
                <a:latin typeface="Arial"/>
              </a:rPr>
              <a:t>POC VL </a:t>
            </a:r>
            <a:r>
              <a:rPr lang="en-GB" kern="0" dirty="0" smtClean="0">
                <a:effectLst/>
                <a:latin typeface="Arial"/>
              </a:rPr>
              <a:t>Testing </a:t>
            </a:r>
            <a:r>
              <a:rPr lang="en-GB" kern="0" dirty="0">
                <a:effectLst/>
                <a:latin typeface="Arial"/>
              </a:rPr>
              <a:t>to </a:t>
            </a:r>
          </a:p>
          <a:p>
            <a:pPr eaLnBrk="1" hangingPunct="1">
              <a:defRPr/>
            </a:pPr>
            <a:r>
              <a:rPr lang="en-GB" kern="0" dirty="0">
                <a:effectLst/>
                <a:latin typeface="Arial"/>
              </a:rPr>
              <a:t>facilitate </a:t>
            </a:r>
            <a:r>
              <a:rPr lang="en-GB" kern="0" dirty="0" smtClean="0">
                <a:effectLst/>
                <a:latin typeface="Arial"/>
              </a:rPr>
              <a:t>Differentiated </a:t>
            </a:r>
            <a:r>
              <a:rPr lang="en-GB" kern="0" dirty="0">
                <a:effectLst/>
                <a:latin typeface="Arial"/>
              </a:rPr>
              <a:t>HIV </a:t>
            </a:r>
            <a:r>
              <a:rPr lang="en-GB" kern="0" dirty="0" smtClean="0">
                <a:effectLst/>
                <a:latin typeface="Arial"/>
              </a:rPr>
              <a:t>Care </a:t>
            </a:r>
            <a:endParaRPr lang="en-GB" kern="0" dirty="0">
              <a:effectLst/>
              <a:latin typeface="Arial"/>
            </a:endParaRPr>
          </a:p>
          <a:p>
            <a:pPr eaLnBrk="1" hangingPunct="1">
              <a:defRPr/>
            </a:pPr>
            <a:r>
              <a:rPr lang="en-GB" kern="0" dirty="0">
                <a:effectLst/>
                <a:latin typeface="Arial"/>
              </a:rPr>
              <a:t>in South Africa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0865" y="4509120"/>
            <a:ext cx="9144000" cy="138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/>
              <a:t>Dr Nigel Garrett</a:t>
            </a:r>
          </a:p>
          <a:p>
            <a:pPr eaLnBrk="1" hangingPunct="1"/>
            <a:r>
              <a:rPr lang="en-US" altLang="en-US" sz="2000" b="0" dirty="0"/>
              <a:t>Head of Pathogenesis and Vaccine Research</a:t>
            </a:r>
          </a:p>
          <a:p>
            <a:pPr eaLnBrk="1" hangingPunct="1"/>
            <a:endParaRPr lang="en-US" altLang="en-US" sz="1200" b="0" dirty="0"/>
          </a:p>
          <a:p>
            <a:pPr eaLnBrk="1" hangingPunct="1"/>
            <a:r>
              <a:rPr lang="en-GB" sz="2400" dirty="0"/>
              <a:t>AIDS 2018 </a:t>
            </a:r>
          </a:p>
          <a:p>
            <a:pPr eaLnBrk="1" hangingPunct="1"/>
            <a:r>
              <a:rPr lang="en-US" altLang="en-US" sz="2000" b="0" dirty="0"/>
              <a:t>Amsterdam, 23 July 2018</a:t>
            </a:r>
          </a:p>
        </p:txBody>
      </p:sp>
    </p:spTree>
    <p:extLst>
      <p:ext uri="{BB962C8B-B14F-4D97-AF65-F5344CB8AC3E}">
        <p14:creationId xmlns:p14="http://schemas.microsoft.com/office/powerpoint/2010/main" val="91275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pPr>
              <a:defRPr/>
            </a:pPr>
            <a:r>
              <a:rPr lang="en-ZA" sz="3200" kern="1200" dirty="0">
                <a:solidFill>
                  <a:srgbClr val="C00000"/>
                </a:solidFill>
                <a:effectLst/>
                <a:ea typeface="+mn-ea"/>
                <a:cs typeface="+mn-cs"/>
              </a:rPr>
              <a:t>The </a:t>
            </a:r>
            <a:r>
              <a:rPr lang="en-US" sz="3200" dirty="0">
                <a:solidFill>
                  <a:srgbClr val="C00000"/>
                </a:solidFill>
                <a:effectLst/>
              </a:rPr>
              <a:t>STREAM Trial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063793" cy="4319902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4091005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Design: </a:t>
            </a:r>
            <a:r>
              <a:rPr lang="en-US" sz="2000" b="0" dirty="0"/>
              <a:t>Open-label, randomized controlled implementation trial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Setting: </a:t>
            </a:r>
            <a:r>
              <a:rPr lang="en-US" altLang="en-US" sz="2000" b="0" dirty="0"/>
              <a:t>Prince Cyril Zulu CDC clinic, Durban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Eligibility: </a:t>
            </a:r>
            <a:r>
              <a:rPr lang="en-US" altLang="en-US" sz="2000" b="0" dirty="0"/>
              <a:t>Non-pregnant adults on first-line ART for 6 months and due 6-month VL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/>
              <a:t>Outcome: </a:t>
            </a:r>
            <a:r>
              <a:rPr lang="en-US" altLang="en-US" sz="2000" b="0" dirty="0"/>
              <a:t>Retained in care and </a:t>
            </a:r>
            <a:r>
              <a:rPr lang="en-US" altLang="en-US" sz="2000" b="0" dirty="0" err="1"/>
              <a:t>virologically</a:t>
            </a:r>
            <a:r>
              <a:rPr lang="en-US" altLang="en-US" sz="2000" b="0" dirty="0"/>
              <a:t> suppressed after 12 months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769123" cy="21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8243805-DAD8-4AF8-B5F0-BDA521503C86}"/>
              </a:ext>
            </a:extLst>
          </p:cNvPr>
          <p:cNvGrpSpPr/>
          <p:nvPr/>
        </p:nvGrpSpPr>
        <p:grpSpPr>
          <a:xfrm>
            <a:off x="539553" y="766377"/>
            <a:ext cx="7992888" cy="881651"/>
            <a:chOff x="179512" y="2075938"/>
            <a:chExt cx="8863206" cy="115931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2BD4EDC-6854-499E-893E-A2AADBDB7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359" y="2423406"/>
              <a:ext cx="1697743" cy="46438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305DAC8-0F84-4FDF-8931-97F32DDC1E60}"/>
                </a:ext>
              </a:extLst>
            </p:cNvPr>
            <p:cNvSpPr/>
            <p:nvPr/>
          </p:nvSpPr>
          <p:spPr>
            <a:xfrm>
              <a:off x="2022620" y="2202759"/>
              <a:ext cx="7020098" cy="1011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Protocol for a randomised controlled implementation trial of POC VL testing and task shifting: </a:t>
              </a:r>
              <a:r>
                <a:rPr kumimoji="0" lang="en-Z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STREAM </a:t>
              </a: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study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 Dorward, N Garrett, J Quame-Amaglo, et al. 2017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B47E223-66F7-423D-A404-95FED952B971}"/>
                </a:ext>
              </a:extLst>
            </p:cNvPr>
            <p:cNvSpPr/>
            <p:nvPr/>
          </p:nvSpPr>
          <p:spPr bwMode="auto">
            <a:xfrm>
              <a:off x="179512" y="2075938"/>
              <a:ext cx="8863205" cy="1159319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58111"/>
            <a:ext cx="393430" cy="43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71077"/>
            <a:ext cx="1152401" cy="40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/>
              </a:rPr>
              <a:t>The STREAM Trial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000" dirty="0">
                <a:solidFill>
                  <a:srgbClr val="000000"/>
                </a:solidFill>
                <a:effectLst/>
              </a:rPr>
              <a:t>Simplifying HIV </a:t>
            </a:r>
            <a:r>
              <a:rPr lang="en-US" sz="2000" dirty="0" err="1">
                <a:solidFill>
                  <a:srgbClr val="000000"/>
                </a:solidFill>
                <a:effectLst/>
              </a:rPr>
              <a:t>TREAtment</a:t>
            </a:r>
            <a:r>
              <a:rPr lang="en-US" sz="2000" dirty="0">
                <a:solidFill>
                  <a:srgbClr val="000000"/>
                </a:solidFill>
                <a:effectLst/>
              </a:rPr>
              <a:t> and Monitoring using Xpert HIV-1 VL</a:t>
            </a:r>
            <a:endParaRPr lang="en-US" sz="200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4930"/>
          <a:stretch/>
        </p:blipFill>
        <p:spPr>
          <a:xfrm>
            <a:off x="1846885" y="1268760"/>
            <a:ext cx="5450229" cy="5012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5344"/>
            <a:ext cx="2796355" cy="21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457931"/>
            <a:ext cx="1008250" cy="3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403383"/>
            <a:ext cx="393430" cy="43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88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Study Update</a:t>
            </a:r>
            <a:endParaRPr lang="en-US" sz="2000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3568" y="1258416"/>
            <a:ext cx="792088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dirty="0"/>
              <a:t>Timeline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/>
              <a:t>330/ 390 participants completed follow up to date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/>
              <a:t>Last participant to exit by </a:t>
            </a:r>
            <a:r>
              <a:rPr lang="en-US" altLang="en-US" sz="2000" b="0" dirty="0" smtClean="0"/>
              <a:t>Sept </a:t>
            </a:r>
            <a:r>
              <a:rPr lang="en-US" altLang="en-US" sz="2000" b="0" dirty="0"/>
              <a:t>2018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/>
              <a:t>Primary outcome analysis by </a:t>
            </a:r>
            <a:r>
              <a:rPr lang="en-US" altLang="en-US" sz="2000" b="0" dirty="0" smtClean="0"/>
              <a:t>Nov </a:t>
            </a:r>
            <a:r>
              <a:rPr lang="en-US" altLang="en-US" sz="2000" b="0" dirty="0"/>
              <a:t>2018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sz="1000" b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dirty="0"/>
              <a:t>Xpert</a:t>
            </a:r>
            <a:r>
              <a:rPr lang="en-US" altLang="en-US" baseline="30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®</a:t>
            </a:r>
            <a:r>
              <a:rPr lang="en-US" altLang="en-US" dirty="0"/>
              <a:t> HIV-1 VL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/>
              <a:t>586 tests performed to date in STREAM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/>
              <a:t>3.6% invalid/error rate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 smtClean="0"/>
              <a:t>&gt; 95% </a:t>
            </a:r>
            <a:r>
              <a:rPr lang="en-US" altLang="en-US" sz="2000" b="0" dirty="0"/>
              <a:t>of results given to </a:t>
            </a:r>
            <a:r>
              <a:rPr lang="en-US" altLang="en-US" sz="2000" b="0" dirty="0" smtClean="0"/>
              <a:t>patient </a:t>
            </a:r>
            <a:r>
              <a:rPr lang="en-US" altLang="en-US" sz="2000" b="0" dirty="0"/>
              <a:t>on the same day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dirty="0"/>
              <a:t>~ 2h15mins from blood draw to result with </a:t>
            </a:r>
            <a:r>
              <a:rPr lang="en-US" altLang="en-US" sz="2000" b="0" dirty="0" smtClean="0"/>
              <a:t>patient</a:t>
            </a:r>
            <a:endParaRPr lang="en-US" altLang="en-US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492680"/>
            <a:ext cx="3095898" cy="2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5888"/>
            <a:ext cx="9381470" cy="697238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effectLst/>
              </a:rPr>
              <a:t>Lesson 1: Need to </a:t>
            </a:r>
            <a:r>
              <a:rPr lang="en-US" sz="3000" dirty="0" smtClean="0">
                <a:effectLst/>
              </a:rPr>
              <a:t>validate &amp; integrate </a:t>
            </a:r>
            <a:r>
              <a:rPr lang="en-US" sz="3000" dirty="0">
                <a:effectLst/>
              </a:rPr>
              <a:t>POC </a:t>
            </a:r>
            <a:r>
              <a:rPr lang="en-US" sz="3000" dirty="0" smtClean="0">
                <a:effectLst/>
              </a:rPr>
              <a:t>tests</a:t>
            </a:r>
            <a:endParaRPr lang="en-US" sz="3000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814" y="5804491"/>
            <a:ext cx="9144000" cy="40509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If POC VL testing, it’s best to offer all essential tests POC!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6431" y="2899741"/>
            <a:ext cx="5031673" cy="2783843"/>
            <a:chOff x="2680502" y="3332861"/>
            <a:chExt cx="2842886" cy="1664675"/>
          </a:xfrm>
        </p:grpSpPr>
        <p:pic>
          <p:nvPicPr>
            <p:cNvPr id="4" name="Content Placeholder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87"/>
            <a:stretch/>
          </p:blipFill>
          <p:spPr bwMode="auto">
            <a:xfrm>
              <a:off x="3426624" y="3861048"/>
              <a:ext cx="1120339" cy="77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680502" y="3332861"/>
              <a:ext cx="930198" cy="1657771"/>
              <a:chOff x="827584" y="5008707"/>
              <a:chExt cx="930198" cy="1657771"/>
            </a:xfrm>
          </p:grpSpPr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827584" y="5008707"/>
                <a:ext cx="930198" cy="16577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13716" tIns="13716" rIns="13716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r>
                  <a:rPr lang="en-US" altLang="en-US" sz="1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GeneXpert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® System </a:t>
                </a:r>
              </a:p>
              <a:p>
                <a:pPr algn="ctr"/>
                <a:r>
                  <a:rPr lang="en-US" alt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&amp; Xpert® HIV-1 VL</a:t>
                </a: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900" dirty="0"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5" descr="Macintosh HD:Users:pdrain:Desktop:Xpert photo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28" y="5336571"/>
                <a:ext cx="807871" cy="106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569240" y="3332861"/>
              <a:ext cx="954148" cy="1657771"/>
              <a:chOff x="2498735" y="5125388"/>
              <a:chExt cx="954148" cy="1657771"/>
            </a:xfrm>
          </p:grpSpPr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498735" y="5125388"/>
                <a:ext cx="954148" cy="16577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13716" tIns="13716" rIns="13716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r>
                  <a:rPr lang="en-US" altLang="en-US" sz="1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Statsensor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® Xpress-i POC Creatinine meter (Nova Biomedical)</a:t>
                </a: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675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altLang="en-US" sz="900" dirty="0"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" name="Content Placeholder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0753" y="5558584"/>
                <a:ext cx="588708" cy="1039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651906" y="3332863"/>
              <a:ext cx="866063" cy="16646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13716" tIns="13716" rIns="13716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PIMA</a:t>
              </a:r>
              <a:r>
                <a:rPr lang="en-US" altLang="en-US" sz="1200" b="1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TM</a:t>
              </a: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POC CD4 </a:t>
              </a:r>
            </a:p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(</a:t>
              </a:r>
              <a:r>
                <a:rPr lang="en-US" altLang="en-US" sz="1200" b="1" dirty="0" err="1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Alere</a:t>
              </a: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US" altLang="en-US" sz="6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675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n-US" altLang="en-US" sz="9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20886A7-A9CE-458E-B627-690C47EB97C3}"/>
              </a:ext>
            </a:extLst>
          </p:cNvPr>
          <p:cNvSpPr/>
          <p:nvPr/>
        </p:nvSpPr>
        <p:spPr bwMode="auto">
          <a:xfrm>
            <a:off x="467544" y="868778"/>
            <a:ext cx="8236540" cy="861774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DB52310-4E7D-4161-8D9B-C93CF047C4F4}"/>
              </a:ext>
            </a:extLst>
          </p:cNvPr>
          <p:cNvSpPr/>
          <p:nvPr/>
        </p:nvSpPr>
        <p:spPr>
          <a:xfrm>
            <a:off x="1700309" y="908736"/>
            <a:ext cx="7003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Diagnostic Accuracy of the POC </a:t>
            </a:r>
            <a:r>
              <a:rPr kumimoji="0" lang="en-Z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Xpert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HIV-1 VL Assay in a South African HIV Clinic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NJ Garrett, PK Drain, L Werner , N Samsunder, SS Abdool Karim. 2015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94855B1-56D4-4AA3-A0FE-E964ADEBA1B4}"/>
              </a:ext>
            </a:extLst>
          </p:cNvPr>
          <p:cNvSpPr/>
          <p:nvPr/>
        </p:nvSpPr>
        <p:spPr bwMode="auto">
          <a:xfrm>
            <a:off x="467544" y="1844825"/>
            <a:ext cx="8236540" cy="829474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0AFF948-0C02-4786-BA83-8D9A37A002F5}"/>
              </a:ext>
            </a:extLst>
          </p:cNvPr>
          <p:cNvSpPr/>
          <p:nvPr/>
        </p:nvSpPr>
        <p:spPr>
          <a:xfrm>
            <a:off x="1700309" y="1844824"/>
            <a:ext cx="7003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Clinic-Based Evaluation of a POC Creatinine Assay to Screen for Renal Impairment Among HIV-Positive Patients Receiving TDF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 Dorward, N Yende-Zuma, N Samsunder, QA Karim, PK Drain, N Garrett. 2017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5C03958-F8D3-4870-8185-7DA538D37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20" y="928217"/>
            <a:ext cx="547728" cy="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5C03958-F8D3-4870-8185-7DA538D37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54" y="1916832"/>
            <a:ext cx="523893" cy="697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49" y="3334181"/>
            <a:ext cx="3105236" cy="232706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598850" y="2890321"/>
            <a:ext cx="3105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POC Creatinine data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498334"/>
            <a:ext cx="3023890" cy="23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37"/>
            <a:ext cx="9144000" cy="887760"/>
          </a:xfrm>
        </p:spPr>
        <p:txBody>
          <a:bodyPr/>
          <a:lstStyle/>
          <a:p>
            <a:r>
              <a:rPr lang="en-US" sz="3200" dirty="0">
                <a:effectLst/>
              </a:rPr>
              <a:t>Lesson 2: Address inefficient clinic flow</a:t>
            </a:r>
            <a:endParaRPr lang="en-GB" sz="3200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038" y="2019800"/>
            <a:ext cx="4373074" cy="40240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11858"/>
            <a:ext cx="1375391" cy="4113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0886A7-A9CE-458E-B627-690C47EB97C3}"/>
              </a:ext>
            </a:extLst>
          </p:cNvPr>
          <p:cNvSpPr/>
          <p:nvPr/>
        </p:nvSpPr>
        <p:spPr bwMode="auto">
          <a:xfrm>
            <a:off x="323528" y="868778"/>
            <a:ext cx="8568952" cy="861774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DB52310-4E7D-4161-8D9B-C93CF047C4F4}"/>
              </a:ext>
            </a:extLst>
          </p:cNvPr>
          <p:cNvSpPr/>
          <p:nvPr/>
        </p:nvSpPr>
        <p:spPr>
          <a:xfrm>
            <a:off x="1979712" y="908736"/>
            <a:ext cx="700341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Clinic flow for STI, HIV, and TB patients in an urban infectious disease clinic offering POC testing services in Durban, South Africa</a:t>
            </a:r>
          </a:p>
          <a:p>
            <a:pPr lvl="0">
              <a:defRPr/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KJ Stime, N Garrett, Y Sookrajh, J Dorward, N Dlamini, A Olowolagba, M Sharma, R Barnabas, P </a:t>
            </a:r>
            <a:r>
              <a:rPr lang="en-GB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Drain. 2018</a:t>
            </a:r>
            <a:endParaRPr kumimoji="0" lang="en-ZA" sz="11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002897"/>
            <a:ext cx="4032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0000"/>
                </a:solidFill>
                <a:latin typeface="+mn-lt"/>
              </a:rPr>
              <a:t>Time-in-motion studies (N=121)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0000"/>
                </a:solidFill>
                <a:latin typeface="+mn-lt"/>
              </a:rPr>
              <a:t>Up to 7 queues with average stable HIV patient wait </a:t>
            </a:r>
            <a:r>
              <a:rPr lang="en-ZA" sz="2000" dirty="0" smtClean="0">
                <a:solidFill>
                  <a:srgbClr val="000000"/>
                </a:solidFill>
                <a:latin typeface="+mn-lt"/>
              </a:rPr>
              <a:t>2:42 </a:t>
            </a:r>
            <a:endParaRPr lang="en-ZA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0000"/>
                </a:solidFill>
                <a:latin typeface="+mn-lt"/>
              </a:rPr>
              <a:t>Clinical assessment time </a:t>
            </a:r>
            <a:r>
              <a:rPr lang="en-ZA" sz="2000" dirty="0" smtClean="0">
                <a:solidFill>
                  <a:srgbClr val="000000"/>
                </a:solidFill>
                <a:latin typeface="+mn-lt"/>
              </a:rPr>
              <a:t>7 min</a:t>
            </a:r>
            <a:endParaRPr lang="en-ZA" sz="20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0000"/>
                </a:solidFill>
                <a:latin typeface="+mn-lt"/>
              </a:rPr>
              <a:t>R</a:t>
            </a:r>
            <a:r>
              <a:rPr lang="en-ZA" sz="2000" dirty="0" smtClean="0">
                <a:solidFill>
                  <a:srgbClr val="000000"/>
                </a:solidFill>
                <a:latin typeface="+mn-lt"/>
              </a:rPr>
              <a:t>apid </a:t>
            </a:r>
            <a:r>
              <a:rPr lang="en-ZA" sz="2000" dirty="0">
                <a:solidFill>
                  <a:srgbClr val="000000"/>
                </a:solidFill>
                <a:latin typeface="+mn-lt"/>
              </a:rPr>
              <a:t>TB test (</a:t>
            </a:r>
            <a:r>
              <a:rPr lang="en-ZA" sz="2000" dirty="0" err="1">
                <a:solidFill>
                  <a:srgbClr val="000000"/>
                </a:solidFill>
                <a:latin typeface="+mn-lt"/>
              </a:rPr>
              <a:t>Xpert</a:t>
            </a:r>
            <a:r>
              <a:rPr lang="en-ZA" sz="2000" dirty="0">
                <a:solidFill>
                  <a:srgbClr val="000000"/>
                </a:solidFill>
                <a:latin typeface="+mn-lt"/>
              </a:rPr>
              <a:t> MTB/RIF</a:t>
            </a:r>
            <a:r>
              <a:rPr lang="en-ZA" sz="2000" dirty="0" smtClean="0">
                <a:solidFill>
                  <a:srgbClr val="000000"/>
                </a:solidFill>
                <a:latin typeface="+mn-lt"/>
              </a:rPr>
              <a:t>): 40</a:t>
            </a:r>
            <a:r>
              <a:rPr lang="en-ZA" sz="2000" dirty="0">
                <a:solidFill>
                  <a:srgbClr val="000000"/>
                </a:solidFill>
                <a:latin typeface="+mn-lt"/>
              </a:rPr>
              <a:t>% did not receive result on same day.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0000"/>
                </a:solidFill>
                <a:latin typeface="+mn-lt"/>
              </a:rPr>
              <a:t>Staff identified poor clinic flow and personnel shortages as challenges to expanding POC testing.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453188"/>
            <a:ext cx="29518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353046"/>
            <a:ext cx="393430" cy="43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71600"/>
          </a:xfrm>
        </p:spPr>
        <p:txBody>
          <a:bodyPr/>
          <a:lstStyle/>
          <a:p>
            <a:r>
              <a:rPr lang="en-US" dirty="0">
                <a:effectLst/>
              </a:rPr>
              <a:t>Lesson 3: Task-shifting can be glamorous, but...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770129"/>
            <a:ext cx="4104457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When task-shifting from </a:t>
            </a:r>
            <a:r>
              <a:rPr lang="en-US" dirty="0" smtClean="0"/>
              <a:t>professional to enrolled nurses, </a:t>
            </a:r>
            <a:r>
              <a:rPr lang="en-US" dirty="0"/>
              <a:t>consider other services that need to be </a:t>
            </a:r>
            <a:r>
              <a:rPr lang="en-US" dirty="0" smtClean="0"/>
              <a:t>provided: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Prescribing TB prophylaxis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Managing NCDs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Offering </a:t>
            </a:r>
            <a:r>
              <a:rPr lang="en-US" dirty="0"/>
              <a:t>contraception </a:t>
            </a:r>
            <a:r>
              <a:rPr lang="en-US" dirty="0" smtClean="0"/>
              <a:t>&amp; </a:t>
            </a:r>
            <a:r>
              <a:rPr lang="en-US" dirty="0"/>
              <a:t>Pap smears </a:t>
            </a:r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Address training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HIV management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Prescribing course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GB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 rot="361692">
            <a:off x="6244215" y="1546040"/>
            <a:ext cx="180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000" i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Symbol" panose="05050102010706020507" pitchFamily="18" charset="2"/>
              <a:buChar char="~"/>
              <a:defRPr sz="2000" i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 shifting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FC46EF-202C-46D9-9E19-5A8FD00DB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6" b="12201"/>
          <a:stretch/>
        </p:blipFill>
        <p:spPr>
          <a:xfrm>
            <a:off x="4788024" y="2545764"/>
            <a:ext cx="4111658" cy="3551021"/>
          </a:xfrm>
          <a:prstGeom prst="rect">
            <a:avLst/>
          </a:prstGeom>
        </p:spPr>
      </p:pic>
      <p:sp>
        <p:nvSpPr>
          <p:cNvPr id="8" name="Arrow: Curved Down 15">
            <a:extLst>
              <a:ext uri="{FF2B5EF4-FFF2-40B4-BE49-F238E27FC236}">
                <a16:creationId xmlns="" xmlns:a16="http://schemas.microsoft.com/office/drawing/2014/main" id="{3429D72D-5ECA-4876-AD8C-B384ACABC048}"/>
              </a:ext>
            </a:extLst>
          </p:cNvPr>
          <p:cNvSpPr/>
          <p:nvPr/>
        </p:nvSpPr>
        <p:spPr bwMode="auto">
          <a:xfrm flipH="1">
            <a:off x="5148064" y="1953634"/>
            <a:ext cx="3056426" cy="504056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2519833" cy="1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0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r>
              <a:rPr lang="en-US" dirty="0">
                <a:effectLst/>
              </a:rPr>
              <a:t>Lesson 4: ‘Listen to your patients’</a:t>
            </a:r>
            <a:br>
              <a:rPr lang="en-US" dirty="0">
                <a:effectLst/>
              </a:rPr>
            </a:br>
            <a:r>
              <a:rPr lang="en-US" sz="3200" dirty="0" smtClean="0">
                <a:solidFill>
                  <a:srgbClr val="000000"/>
                </a:solidFill>
                <a:effectLst/>
              </a:rPr>
              <a:t>In-depth </a:t>
            </a:r>
            <a:r>
              <a:rPr lang="en-US" sz="3200" dirty="0">
                <a:solidFill>
                  <a:srgbClr val="000000"/>
                </a:solidFill>
                <a:effectLst/>
              </a:rPr>
              <a:t>Interviews with STREAM participants </a:t>
            </a:r>
            <a:r>
              <a:rPr lang="en-US" sz="2000" dirty="0">
                <a:solidFill>
                  <a:srgbClr val="000000"/>
                </a:solidFill>
                <a:effectLst/>
              </a:rPr>
              <a:t>(N=24)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24744" y="3653442"/>
            <a:ext cx="6347048" cy="3960440"/>
          </a:xfrm>
        </p:spPr>
        <p:txBody>
          <a:bodyPr/>
          <a:lstStyle/>
          <a:p>
            <a:pPr marL="0" lvl="0" indent="0">
              <a:buNone/>
            </a:pPr>
            <a:endParaRPr lang="en-ZA" altLang="en-US" sz="2000" b="0" i="1" dirty="0"/>
          </a:p>
          <a:p>
            <a:pPr marL="0" indent="0">
              <a:buNone/>
            </a:pPr>
            <a:r>
              <a:rPr lang="en-ZA" altLang="en-US" sz="2000" b="0" i="1" dirty="0"/>
              <a:t>	</a:t>
            </a:r>
          </a:p>
          <a:p>
            <a:pPr marL="0" indent="0">
              <a:buNone/>
            </a:pPr>
            <a:endParaRPr lang="en-ZA" altLang="en-US" sz="1200" b="0" i="1" dirty="0"/>
          </a:p>
          <a:p>
            <a:pPr marL="0" indent="0">
              <a:buNone/>
            </a:pPr>
            <a:endParaRPr lang="en-US" altLang="en-US" sz="2000" b="0" i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D83344-0A34-4D79-96DE-1BF90386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64" y="1374268"/>
            <a:ext cx="1983938" cy="1983938"/>
          </a:xfrm>
          <a:prstGeom prst="rect">
            <a:avLst/>
          </a:prstGeom>
        </p:spPr>
      </p:pic>
      <p:sp>
        <p:nvSpPr>
          <p:cNvPr id="5" name="Speech Bubble: Oval 3">
            <a:extLst>
              <a:ext uri="{FF2B5EF4-FFF2-40B4-BE49-F238E27FC236}">
                <a16:creationId xmlns="" xmlns:a16="http://schemas.microsoft.com/office/drawing/2014/main" id="{A3FC96FE-1CF3-4957-9831-F59415F65C8F}"/>
              </a:ext>
            </a:extLst>
          </p:cNvPr>
          <p:cNvSpPr/>
          <p:nvPr/>
        </p:nvSpPr>
        <p:spPr bwMode="auto">
          <a:xfrm>
            <a:off x="395536" y="4213325"/>
            <a:ext cx="4325652" cy="2023987"/>
          </a:xfrm>
          <a:prstGeom prst="wedgeEllipseCallout">
            <a:avLst>
              <a:gd name="adj1" fmla="val 60069"/>
              <a:gd name="adj2" fmla="val -73643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‘</a:t>
            </a:r>
            <a:r>
              <a:rPr lang="en-ZA" altLang="en-US" sz="2000" i="1" dirty="0">
                <a:latin typeface="+mn-lt"/>
              </a:rPr>
              <a:t>W</a:t>
            </a:r>
            <a:r>
              <a:rPr kumimoji="0" lang="en-ZA" alt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hat is good about </a:t>
            </a:r>
            <a:r>
              <a:rPr lang="en-ZA" altLang="en-US" sz="2000" i="1" dirty="0" smtClean="0">
                <a:latin typeface="+mn-lt"/>
              </a:rPr>
              <a:t>POC testing</a:t>
            </a:r>
            <a:r>
              <a:rPr kumimoji="0" lang="en-ZA" alt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ZA" alt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is that you leave knowing that you need to fix that issue, if there is anything</a:t>
            </a:r>
            <a:r>
              <a:rPr kumimoji="0" lang="en-ZA" altLang="en-US" sz="20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ZA" alt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to fix.</a:t>
            </a:r>
            <a:r>
              <a:rPr lang="en-ZA" altLang="en-US" sz="2000" i="1" dirty="0">
                <a:latin typeface="+mn-lt"/>
              </a:rPr>
              <a:t>’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Speech Bubble: Oval 3">
            <a:extLst>
              <a:ext uri="{FF2B5EF4-FFF2-40B4-BE49-F238E27FC236}">
                <a16:creationId xmlns="" xmlns:a16="http://schemas.microsoft.com/office/drawing/2014/main" id="{A3FC96FE-1CF3-4957-9831-F59415F65C8F}"/>
              </a:ext>
            </a:extLst>
          </p:cNvPr>
          <p:cNvSpPr/>
          <p:nvPr/>
        </p:nvSpPr>
        <p:spPr bwMode="auto">
          <a:xfrm>
            <a:off x="107504" y="1518229"/>
            <a:ext cx="5112568" cy="2232248"/>
          </a:xfrm>
          <a:prstGeom prst="wedgeEllipseCallout">
            <a:avLst>
              <a:gd name="adj1" fmla="val 62809"/>
              <a:gd name="adj2" fmla="val 9585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buNone/>
            </a:pPr>
            <a:r>
              <a:rPr lang="en-ZA" altLang="en-US" sz="2000" i="1" dirty="0">
                <a:latin typeface="+mn-lt"/>
              </a:rPr>
              <a:t>‘It’s a good method because they take bloods from you and you wait for your VL and CD4 results and know…whether the treatment works.’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8" name="Speech Bubble: Oval 3">
            <a:extLst>
              <a:ext uri="{FF2B5EF4-FFF2-40B4-BE49-F238E27FC236}">
                <a16:creationId xmlns="" xmlns:a16="http://schemas.microsoft.com/office/drawing/2014/main" id="{A3FC96FE-1CF3-4957-9831-F59415F65C8F}"/>
              </a:ext>
            </a:extLst>
          </p:cNvPr>
          <p:cNvSpPr/>
          <p:nvPr/>
        </p:nvSpPr>
        <p:spPr bwMode="auto">
          <a:xfrm>
            <a:off x="4860032" y="3861048"/>
            <a:ext cx="4283968" cy="2592288"/>
          </a:xfrm>
          <a:prstGeom prst="wedgeEllipseCallout">
            <a:avLst>
              <a:gd name="adj1" fmla="val 6653"/>
              <a:gd name="adj2" fmla="val -59810"/>
            </a:avLst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ZA" altLang="en-US" sz="2000" i="1" dirty="0">
                <a:latin typeface="+mn-lt"/>
              </a:rPr>
              <a:t>‘First time I went to pharmacy…it didn’t take more than 5 </a:t>
            </a:r>
            <a:r>
              <a:rPr lang="en-ZA" altLang="en-US" sz="2000" i="1" dirty="0" smtClean="0">
                <a:latin typeface="+mn-lt"/>
              </a:rPr>
              <a:t>min...</a:t>
            </a:r>
            <a:r>
              <a:rPr lang="en-ZA" altLang="en-US" sz="2000" i="1" dirty="0">
                <a:latin typeface="+mn-lt"/>
              </a:rPr>
              <a:t>my medication was prepared already. Everything is just perfect and fast.’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520949"/>
            <a:ext cx="2735857" cy="2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9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7584"/>
          </a:xfrm>
        </p:spPr>
        <p:txBody>
          <a:bodyPr/>
          <a:lstStyle/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Lesson 5: POC monitoring could save </a:t>
            </a:r>
            <a:r>
              <a:rPr lang="en-US" sz="3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costs!</a:t>
            </a:r>
            <a:endParaRPr lang="en-GB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523" y="1196752"/>
            <a:ext cx="5462821" cy="20847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523" y="3481318"/>
            <a:ext cx="5462821" cy="29919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504" y="3933056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Test costs, </a:t>
            </a:r>
            <a:r>
              <a:rPr lang="en-US" sz="2000" b="1" kern="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excluding </a:t>
            </a:r>
            <a:r>
              <a:rPr lang="en-US" sz="2000" b="1" kern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equipment &amp; maintenance costs </a:t>
            </a:r>
            <a:endParaRPr lang="en-US" sz="2000" b="1" kern="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(2017 </a:t>
            </a:r>
            <a:r>
              <a:rPr lang="en-US" sz="2000" b="1" kern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US$)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700808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WHO-recommended schedule on ART</a:t>
            </a:r>
            <a:endParaRPr lang="en-GB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543565"/>
            <a:ext cx="2447825" cy="19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760"/>
          </a:xfrm>
        </p:spPr>
        <p:txBody>
          <a:bodyPr/>
          <a:lstStyle/>
          <a:p>
            <a:r>
              <a:rPr lang="en-US" dirty="0">
                <a:effectLst/>
              </a:rPr>
              <a:t>Next steps and future directions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35233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b="0" dirty="0">
                <a:latin typeface="Arial" panose="020B0604020202020204" pitchFamily="34" charset="0"/>
              </a:rPr>
              <a:t>Primary analysis on combined outcome </a:t>
            </a:r>
            <a:r>
              <a:rPr lang="en-ZA" b="0" dirty="0" smtClean="0">
                <a:latin typeface="Arial" panose="020B0604020202020204" pitchFamily="34" charset="0"/>
              </a:rPr>
              <a:t>(retention </a:t>
            </a:r>
            <a:r>
              <a:rPr lang="en-ZA" b="0" dirty="0">
                <a:latin typeface="Arial" panose="020B0604020202020204" pitchFamily="34" charset="0"/>
              </a:rPr>
              <a:t>in care &amp;</a:t>
            </a:r>
            <a:r>
              <a:rPr lang="en-ZA" b="0" dirty="0" smtClean="0">
                <a:latin typeface="Arial" panose="020B0604020202020204" pitchFamily="34" charset="0"/>
              </a:rPr>
              <a:t> </a:t>
            </a:r>
            <a:r>
              <a:rPr lang="en-ZA" b="0" dirty="0" err="1">
                <a:latin typeface="Arial" panose="020B0604020202020204" pitchFamily="34" charset="0"/>
              </a:rPr>
              <a:t>virological</a:t>
            </a:r>
            <a:r>
              <a:rPr lang="en-ZA" b="0" dirty="0">
                <a:latin typeface="Arial" panose="020B0604020202020204" pitchFamily="34" charset="0"/>
              </a:rPr>
              <a:t> </a:t>
            </a:r>
            <a:r>
              <a:rPr lang="en-ZA" b="0" dirty="0" smtClean="0">
                <a:latin typeface="Arial" panose="020B0604020202020204" pitchFamily="34" charset="0"/>
              </a:rPr>
              <a:t>suppression) </a:t>
            </a:r>
            <a:r>
              <a:rPr lang="en-ZA" b="0" dirty="0">
                <a:latin typeface="Arial" panose="020B0604020202020204" pitchFamily="34" charset="0"/>
              </a:rPr>
              <a:t>at 12 </a:t>
            </a:r>
            <a:r>
              <a:rPr lang="en-ZA" b="0" dirty="0" smtClean="0">
                <a:latin typeface="Arial" panose="020B0604020202020204" pitchFamily="34" charset="0"/>
              </a:rPr>
              <a:t>months</a:t>
            </a:r>
            <a:endParaRPr lang="en-ZA" b="0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ZA" b="0" dirty="0">
                <a:latin typeface="Arial" panose="020B0604020202020204" pitchFamily="34" charset="0"/>
              </a:rPr>
              <a:t>Cost-effectiveness </a:t>
            </a:r>
            <a:r>
              <a:rPr lang="en-ZA" b="0" dirty="0" smtClean="0">
                <a:latin typeface="Arial" panose="020B0604020202020204" pitchFamily="34" charset="0"/>
              </a:rPr>
              <a:t>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40" y="3263929"/>
            <a:ext cx="3743132" cy="2454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6863" y="5752731"/>
            <a:ext cx="3517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HCV </a:t>
            </a:r>
            <a:r>
              <a:rPr lang="en-ZA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 test,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UNSW Website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24944"/>
            <a:ext cx="4539216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FontTx/>
              <a:buChar char="•"/>
            </a:pPr>
            <a:r>
              <a:rPr lang="en-ZA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Explore utility of POC VL testing to detect &amp;</a:t>
            </a:r>
            <a:r>
              <a:rPr lang="en-ZA" sz="24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ZA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manage patients failing therapy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FontTx/>
              <a:buChar char="•"/>
            </a:pPr>
            <a:r>
              <a:rPr lang="en-ZA" sz="24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Integrate </a:t>
            </a:r>
            <a:r>
              <a:rPr lang="en-ZA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POC </a:t>
            </a:r>
            <a:r>
              <a:rPr lang="en-ZA" sz="24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solutions (e.g. </a:t>
            </a:r>
            <a:r>
              <a:rPr lang="en-ZA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VL, drug </a:t>
            </a:r>
            <a:r>
              <a:rPr lang="en-ZA" sz="24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level &amp; </a:t>
            </a:r>
            <a:r>
              <a:rPr lang="en-ZA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resistance </a:t>
            </a:r>
            <a:r>
              <a:rPr lang="en-ZA" sz="24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testing)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FontTx/>
              <a:buChar char="•"/>
            </a:pPr>
            <a:r>
              <a:rPr lang="en-ZA" sz="24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Advance finger-stick technology</a:t>
            </a:r>
            <a:endParaRPr lang="en-ZA" sz="24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509641"/>
            <a:ext cx="2879873" cy="2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Conclusions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90-90-90 </a:t>
            </a:r>
            <a:r>
              <a:rPr lang="en-US" b="0" dirty="0"/>
              <a:t>remains a challenge, but </a:t>
            </a:r>
            <a:r>
              <a:rPr lang="en-US" dirty="0" smtClean="0"/>
              <a:t>Differentiated </a:t>
            </a:r>
            <a:r>
              <a:rPr lang="en-US" dirty="0"/>
              <a:t>C</a:t>
            </a:r>
            <a:r>
              <a:rPr lang="en-US" dirty="0" smtClean="0"/>
              <a:t>are </a:t>
            </a:r>
            <a:r>
              <a:rPr lang="en-US" dirty="0"/>
              <a:t>will play an important role </a:t>
            </a:r>
            <a:r>
              <a:rPr lang="en-US" b="0" dirty="0"/>
              <a:t>to reach targets.</a:t>
            </a:r>
          </a:p>
          <a:p>
            <a:pPr>
              <a:spcAft>
                <a:spcPts val="1200"/>
              </a:spcAft>
            </a:pPr>
            <a:r>
              <a:rPr lang="en-US" b="0" dirty="0"/>
              <a:t>STREAM will shine a light on whether </a:t>
            </a:r>
            <a:r>
              <a:rPr lang="en-US" dirty="0"/>
              <a:t>POC VL can facilitate D</a:t>
            </a:r>
            <a:r>
              <a:rPr lang="en-US" dirty="0" smtClean="0"/>
              <a:t>ifferentiated Care.</a:t>
            </a:r>
          </a:p>
          <a:p>
            <a:pPr>
              <a:spcAft>
                <a:spcPts val="1200"/>
              </a:spcAft>
            </a:pPr>
            <a:r>
              <a:rPr lang="en-US" b="0" dirty="0" smtClean="0"/>
              <a:t>Implementation </a:t>
            </a:r>
            <a:r>
              <a:rPr lang="en-US" b="0" dirty="0"/>
              <a:t>will likely require </a:t>
            </a:r>
            <a:r>
              <a:rPr lang="en-US" dirty="0"/>
              <a:t>integration of POC solutions </a:t>
            </a:r>
            <a:r>
              <a:rPr lang="en-US" b="0" dirty="0"/>
              <a:t>and</a:t>
            </a:r>
            <a:r>
              <a:rPr lang="en-US" dirty="0"/>
              <a:t> efficient care pathways to maximize patient benefit and reduce cost.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560527"/>
            <a:ext cx="2231801" cy="17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Disclosures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27584" y="1487488"/>
            <a:ext cx="7560840" cy="4114800"/>
          </a:xfrm>
        </p:spPr>
        <p:txBody>
          <a:bodyPr/>
          <a:lstStyle/>
          <a:p>
            <a:endParaRPr lang="en-US" altLang="en-US" b="0" dirty="0"/>
          </a:p>
          <a:p>
            <a:pPr marL="0" indent="0">
              <a:buNone/>
            </a:pPr>
            <a:r>
              <a:rPr lang="en-US" b="0" dirty="0"/>
              <a:t>Cepheid Inc. kindly loaned the </a:t>
            </a:r>
            <a:r>
              <a:rPr lang="en-US" b="0" dirty="0" smtClean="0"/>
              <a:t>CAPRISA study </a:t>
            </a:r>
            <a:r>
              <a:rPr lang="en-US" b="0" dirty="0"/>
              <a:t>team two 4-module </a:t>
            </a:r>
            <a:r>
              <a:rPr lang="en-US" b="0" dirty="0" err="1"/>
              <a:t>GeneXpert</a:t>
            </a:r>
            <a:r>
              <a:rPr lang="en-US" b="0" baseline="30000" dirty="0"/>
              <a:t>®</a:t>
            </a:r>
            <a:r>
              <a:rPr lang="en-US" b="0" dirty="0"/>
              <a:t> instruments and supplied Xpert</a:t>
            </a:r>
            <a:r>
              <a:rPr lang="en-US" b="0" baseline="30000" dirty="0"/>
              <a:t>® </a:t>
            </a:r>
            <a:r>
              <a:rPr lang="en-US" b="0" dirty="0"/>
              <a:t> HIV-1 VL cartridges at reduced cost.</a:t>
            </a:r>
            <a:endParaRPr lang="en-US" altLang="en-US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Acknowledgements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938" y="1268759"/>
            <a:ext cx="4239532" cy="4333528"/>
          </a:xfrm>
        </p:spPr>
        <p:txBody>
          <a:bodyPr/>
          <a:lstStyle/>
          <a:p>
            <a:r>
              <a:rPr lang="en-US" altLang="en-US" sz="2000" dirty="0"/>
              <a:t>Study participants</a:t>
            </a:r>
          </a:p>
          <a:p>
            <a:pPr>
              <a:spcBef>
                <a:spcPts val="1200"/>
              </a:spcBef>
            </a:pPr>
            <a:r>
              <a:rPr lang="en-US" altLang="en-US" sz="2000" dirty="0" smtClean="0"/>
              <a:t>Co-PI Paul Drain &amp; UW team</a:t>
            </a:r>
          </a:p>
          <a:p>
            <a:pPr lvl="1"/>
            <a:r>
              <a:rPr lang="en-US" altLang="en-US" sz="1600" dirty="0" smtClean="0"/>
              <a:t>Ruanne Barnabas</a:t>
            </a:r>
          </a:p>
          <a:p>
            <a:pPr lvl="1"/>
            <a:r>
              <a:rPr lang="en-US" altLang="en-US" sz="1600" dirty="0"/>
              <a:t>Justice </a:t>
            </a:r>
            <a:r>
              <a:rPr lang="en-US" altLang="en-US" sz="1600" dirty="0" smtClean="0"/>
              <a:t>Quame-Amaglo</a:t>
            </a:r>
          </a:p>
          <a:p>
            <a:pPr lvl="1"/>
            <a:r>
              <a:rPr lang="en-US" altLang="en-US" sz="1600" dirty="0" smtClean="0"/>
              <a:t>Katrina Stime &amp; Kate Simeon</a:t>
            </a:r>
          </a:p>
          <a:p>
            <a:pPr>
              <a:spcBef>
                <a:spcPts val="1200"/>
              </a:spcBef>
            </a:pPr>
            <a:r>
              <a:rPr lang="en-US" altLang="en-US" sz="2000" dirty="0" err="1" smtClean="0"/>
              <a:t>Ethekwini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Municipality</a:t>
            </a:r>
          </a:p>
          <a:p>
            <a:pPr lvl="1"/>
            <a:r>
              <a:rPr lang="en-US" altLang="en-US" sz="1600" b="0" dirty="0" smtClean="0"/>
              <a:t>Ntuthu Dlamini</a:t>
            </a:r>
          </a:p>
          <a:p>
            <a:pPr lvl="1"/>
            <a:r>
              <a:rPr lang="en-US" altLang="en-US" sz="1600" dirty="0"/>
              <a:t>Yukteshwar </a:t>
            </a:r>
            <a:r>
              <a:rPr lang="en-US" altLang="en-US" sz="1600" dirty="0" smtClean="0"/>
              <a:t>Sookrajh</a:t>
            </a:r>
          </a:p>
          <a:p>
            <a:pPr lvl="1"/>
            <a:r>
              <a:rPr lang="en-US" altLang="en-US" sz="1600" dirty="0" smtClean="0"/>
              <a:t>Hope </a:t>
            </a:r>
            <a:r>
              <a:rPr lang="en-US" altLang="en-US" sz="1600" dirty="0"/>
              <a:t>Ngobese</a:t>
            </a:r>
            <a:endParaRPr lang="en-US" altLang="en-US" sz="1600" b="0" dirty="0"/>
          </a:p>
          <a:p>
            <a:pPr>
              <a:spcBef>
                <a:spcPts val="1200"/>
              </a:spcBef>
            </a:pPr>
            <a:r>
              <a:rPr lang="en-US" altLang="en-US" sz="2000" dirty="0"/>
              <a:t>Prince Cyril Zulu CDC </a:t>
            </a:r>
            <a:r>
              <a:rPr lang="en-US" altLang="en-US" sz="2000" dirty="0" smtClean="0"/>
              <a:t>staff</a:t>
            </a:r>
          </a:p>
          <a:p>
            <a:r>
              <a:rPr lang="en-US" altLang="en-US" sz="2000" dirty="0" smtClean="0"/>
              <a:t>Cepheid </a:t>
            </a:r>
            <a:r>
              <a:rPr lang="en-US" altLang="en-US" sz="2000" dirty="0"/>
              <a:t>Inc.</a:t>
            </a:r>
          </a:p>
          <a:p>
            <a:pPr lvl="1"/>
            <a:r>
              <a:rPr lang="en-US" altLang="en-US" sz="1600" dirty="0"/>
              <a:t>Gwynn Stevens and </a:t>
            </a:r>
            <a:r>
              <a:rPr lang="en-US" altLang="en-US" sz="1600" dirty="0" smtClean="0"/>
              <a:t>team</a:t>
            </a:r>
          </a:p>
          <a:p>
            <a:pPr>
              <a:spcBef>
                <a:spcPts val="1200"/>
              </a:spcBef>
            </a:pPr>
            <a:r>
              <a:rPr lang="en-US" altLang="en-US" sz="2000" dirty="0" smtClean="0"/>
              <a:t>Jienchi </a:t>
            </a:r>
            <a:r>
              <a:rPr lang="en-US" altLang="en-US" sz="2000" dirty="0"/>
              <a:t>Dorward &amp;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the STREAM team</a:t>
            </a:r>
          </a:p>
          <a:p>
            <a:pPr lvl="1"/>
            <a:endParaRPr lang="en-US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470064"/>
            <a:ext cx="3383930" cy="2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89" y="6235440"/>
            <a:ext cx="469176" cy="5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02" y="5274659"/>
            <a:ext cx="704180" cy="7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5215877"/>
            <a:ext cx="1464766" cy="772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8942" y="5443329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Funders: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629" t="870" r="665"/>
          <a:stretch/>
        </p:blipFill>
        <p:spPr>
          <a:xfrm>
            <a:off x="4508942" y="2033920"/>
            <a:ext cx="4313215" cy="2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55576" y="1487488"/>
            <a:ext cx="7632848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b="0" dirty="0"/>
              <a:t>Progress towards ‘</a:t>
            </a:r>
            <a:r>
              <a:rPr lang="en-US" altLang="en-US" dirty="0"/>
              <a:t>90-90-90’</a:t>
            </a:r>
            <a:r>
              <a:rPr lang="en-US" altLang="en-US" b="0" dirty="0"/>
              <a:t> in South Africa</a:t>
            </a:r>
            <a:endParaRPr lang="en-US" altLang="en-US" dirty="0"/>
          </a:p>
          <a:p>
            <a:pPr>
              <a:spcAft>
                <a:spcPts val="1200"/>
              </a:spcAft>
            </a:pPr>
            <a:r>
              <a:rPr lang="en-US" altLang="en-US" b="0" dirty="0"/>
              <a:t>Meeting the </a:t>
            </a:r>
            <a:r>
              <a:rPr lang="en-US" altLang="en-US" b="0" dirty="0" smtClean="0"/>
              <a:t>challenge </a:t>
            </a:r>
            <a:r>
              <a:rPr lang="en-US" altLang="en-US" b="0" dirty="0"/>
              <a:t>through ‘</a:t>
            </a:r>
            <a:r>
              <a:rPr lang="en-US" altLang="en-US" dirty="0"/>
              <a:t>Differentiated Care</a:t>
            </a:r>
            <a:r>
              <a:rPr lang="en-US" altLang="en-US" b="0" dirty="0"/>
              <a:t>’</a:t>
            </a:r>
          </a:p>
          <a:p>
            <a:pPr>
              <a:spcAft>
                <a:spcPts val="1200"/>
              </a:spcAft>
            </a:pPr>
            <a:r>
              <a:rPr lang="en-US" altLang="en-US" b="0" dirty="0"/>
              <a:t>The </a:t>
            </a:r>
            <a:r>
              <a:rPr lang="en-US" altLang="en-US" b="0" dirty="0" smtClean="0"/>
              <a:t>potential </a:t>
            </a:r>
            <a:r>
              <a:rPr lang="en-US" altLang="en-US" b="0" dirty="0"/>
              <a:t>of </a:t>
            </a:r>
            <a:r>
              <a:rPr lang="en-US" altLang="en-US" dirty="0"/>
              <a:t>point-of-care viral load</a:t>
            </a:r>
            <a:r>
              <a:rPr lang="en-US" altLang="en-US" b="0" dirty="0"/>
              <a:t> testing in D</a:t>
            </a:r>
            <a:r>
              <a:rPr lang="en-US" altLang="en-US" b="0" dirty="0" smtClean="0"/>
              <a:t>ifferentiated </a:t>
            </a:r>
            <a:r>
              <a:rPr lang="en-US" altLang="en-US" b="0" dirty="0"/>
              <a:t>C</a:t>
            </a:r>
            <a:r>
              <a:rPr lang="en-US" altLang="en-US" b="0" dirty="0" smtClean="0"/>
              <a:t>are</a:t>
            </a:r>
            <a:endParaRPr lang="en-US" altLang="en-US" b="0" dirty="0"/>
          </a:p>
          <a:p>
            <a:pPr>
              <a:spcAft>
                <a:spcPts val="1200"/>
              </a:spcAft>
            </a:pPr>
            <a:r>
              <a:rPr lang="en-US" dirty="0"/>
              <a:t>The STREAM trial: S</a:t>
            </a:r>
            <a:r>
              <a:rPr lang="en-US" b="0" dirty="0"/>
              <a:t>implifying HIV </a:t>
            </a:r>
            <a:r>
              <a:rPr lang="en-US" dirty="0" err="1"/>
              <a:t>TREA</a:t>
            </a:r>
            <a:r>
              <a:rPr lang="en-US" b="0" dirty="0" err="1"/>
              <a:t>tment</a:t>
            </a:r>
            <a:r>
              <a:rPr lang="en-US" b="0" dirty="0"/>
              <a:t> &amp; </a:t>
            </a:r>
            <a:r>
              <a:rPr lang="en-US" dirty="0"/>
              <a:t>M</a:t>
            </a:r>
            <a:r>
              <a:rPr lang="en-US" b="0" dirty="0"/>
              <a:t>onitoring with POC VL testing</a:t>
            </a:r>
          </a:p>
          <a:p>
            <a:pPr>
              <a:spcAft>
                <a:spcPts val="1200"/>
              </a:spcAft>
            </a:pPr>
            <a:r>
              <a:rPr lang="en-US" altLang="en-US" b="0" dirty="0"/>
              <a:t>Key </a:t>
            </a:r>
            <a:r>
              <a:rPr lang="en-US" altLang="en-US" dirty="0"/>
              <a:t>lessons</a:t>
            </a:r>
            <a:r>
              <a:rPr lang="en-US" altLang="en-US" b="0" dirty="0"/>
              <a:t> learnt so far, and </a:t>
            </a:r>
            <a:r>
              <a:rPr lang="en-US" altLang="en-US" b="0" dirty="0" smtClean="0"/>
              <a:t>way </a:t>
            </a:r>
            <a:r>
              <a:rPr lang="en-US" altLang="en-US" b="0" dirty="0"/>
              <a:t>forward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470064"/>
            <a:ext cx="3383930" cy="2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2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2113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effectLst/>
              </a:rPr>
              <a:t>South Africa makes progress </a:t>
            </a:r>
            <a:br>
              <a:rPr lang="en-US" sz="3200" dirty="0">
                <a:solidFill>
                  <a:srgbClr val="C00000"/>
                </a:solidFill>
                <a:effectLst/>
              </a:rPr>
            </a:br>
            <a:r>
              <a:rPr lang="en-US" sz="3200" dirty="0">
                <a:solidFill>
                  <a:srgbClr val="C00000"/>
                </a:solidFill>
                <a:effectLst/>
              </a:rPr>
              <a:t>towards 90-90-90 </a:t>
            </a:r>
            <a:r>
              <a:rPr lang="en-US" sz="2400" dirty="0">
                <a:solidFill>
                  <a:srgbClr val="000000"/>
                </a:solidFill>
                <a:effectLst/>
              </a:rPr>
              <a:t>(2017 data)</a:t>
            </a:r>
            <a:endParaRPr lang="en-GB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594928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HSRC 5</a:t>
            </a:r>
            <a:r>
              <a:rPr lang="en-US" sz="12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African National HIV Prevalence, Incidence,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Survey,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ZA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ZA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ZA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ZA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Towards 90-90-90. How close is South Africa to reaching the UNAIDS treatment targets? 2016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59093"/>
            <a:ext cx="7030369" cy="29336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79712" y="1437616"/>
            <a:ext cx="4674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Total 7.9 million PLHIV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20.6% prevalence (15 – 49 year-old)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363784"/>
            <a:ext cx="7612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...but up to 50% of PLHIV never receive a VL result.</a:t>
            </a: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3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968"/>
            <a:ext cx="9144000" cy="1082824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Differentiated </a:t>
            </a:r>
            <a:r>
              <a:rPr lang="en-US" dirty="0" smtClean="0">
                <a:effectLst/>
              </a:rPr>
              <a:t>Care </a:t>
            </a:r>
            <a:r>
              <a:rPr lang="en-US" dirty="0">
                <a:effectLst/>
              </a:rPr>
              <a:t>for HIV</a:t>
            </a:r>
            <a:br>
              <a:rPr lang="en-US" dirty="0">
                <a:effectLst/>
              </a:rPr>
            </a:br>
            <a:r>
              <a:rPr lang="en-ZA" sz="2800" dirty="0">
                <a:solidFill>
                  <a:schemeClr val="accent4">
                    <a:lumMod val="10000"/>
                  </a:schemeClr>
                </a:solidFill>
                <a:effectLst/>
              </a:rPr>
              <a:t>Tailor-made services rather than ‘one size fits all’!</a:t>
            </a:r>
            <a:r>
              <a:rPr lang="en-ZA" dirty="0">
                <a:effectLst/>
              </a:rPr>
              <a:t/>
            </a:r>
            <a:br>
              <a:rPr lang="en-ZA" dirty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3636" b="4384"/>
          <a:stretch/>
        </p:blipFill>
        <p:spPr>
          <a:xfrm>
            <a:off x="1871700" y="1268760"/>
            <a:ext cx="5400600" cy="5229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429" y="6536377"/>
            <a:ext cx="7060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IAS. Differentiated care for HIV: a decision framework for antiretroviral therapy delivery. Durban; 2016</a:t>
            </a:r>
            <a:endParaRPr lang="en-GB" sz="12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42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3608" y="692696"/>
            <a:ext cx="6984775" cy="5653000"/>
            <a:chOff x="1465869" y="1124744"/>
            <a:chExt cx="6222050" cy="5101011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971" t="7837" r="1942" b="1801"/>
            <a:stretch/>
          </p:blipFill>
          <p:spPr>
            <a:xfrm>
              <a:off x="1465869" y="1531871"/>
              <a:ext cx="6222050" cy="46938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475656" y="1124744"/>
              <a:ext cx="2232248" cy="2880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896"/>
            <a:ext cx="8229600" cy="93684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/>
              </a:rPr>
              <a:t>Differentiated care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800" dirty="0">
                <a:solidFill>
                  <a:srgbClr val="000000"/>
                </a:solidFill>
                <a:effectLst/>
              </a:rPr>
              <a:t>The building blocks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201" y="6525344"/>
            <a:ext cx="710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IAS. Differentiated care for HIV: a decision framework for antiretroviral therapy delivery. Durban; 2016.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0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27807" y="3153634"/>
            <a:ext cx="3384376" cy="3130548"/>
            <a:chOff x="5940152" y="2708920"/>
            <a:chExt cx="2880320" cy="2664296"/>
          </a:xfrm>
        </p:grpSpPr>
        <p:pic>
          <p:nvPicPr>
            <p:cNvPr id="4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40152" y="2708920"/>
              <a:ext cx="2880320" cy="257698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5940152" y="5157192"/>
              <a:ext cx="2592288" cy="216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84" y="206517"/>
            <a:ext cx="8958612" cy="80848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POC VL testing &amp; </a:t>
            </a:r>
            <a:r>
              <a:rPr lang="en-US" dirty="0" smtClean="0">
                <a:effectLst/>
              </a:rPr>
              <a:t>Differentiated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are</a:t>
            </a:r>
            <a:endParaRPr lang="en-US" dirty="0"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8795" y="1931284"/>
            <a:ext cx="8229600" cy="429109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0" u="sng" dirty="0"/>
              <a:t>Potential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Quicker triage into stable/unstable care pathways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Reduced visits for blood draws and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Quicker clinical decision making</a:t>
            </a:r>
            <a:endParaRPr lang="en-US" alt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Reduced specimen transport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Results less likely to be lost</a:t>
            </a:r>
            <a:endParaRPr lang="en-US" altLang="en-US" b="0" dirty="0"/>
          </a:p>
          <a:p>
            <a:endParaRPr lang="en-US" altLang="en-US" b="0" dirty="0"/>
          </a:p>
          <a:p>
            <a:pPr marL="0" indent="0">
              <a:buNone/>
            </a:pPr>
            <a:r>
              <a:rPr lang="en-US" altLang="en-US" b="0" u="sng" dirty="0"/>
              <a:t>Potential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Less high throughput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0" dirty="0"/>
              <a:t>Quality assurance at decentralized 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Supply chain for consumables and r</a:t>
            </a:r>
            <a:r>
              <a:rPr lang="en-US" altLang="en-US" b="0" dirty="0"/>
              <a:t>eagents</a:t>
            </a:r>
          </a:p>
        </p:txBody>
      </p:sp>
      <p:sp>
        <p:nvSpPr>
          <p:cNvPr id="6" name="Right Arrow 5"/>
          <p:cNvSpPr/>
          <p:nvPr/>
        </p:nvSpPr>
        <p:spPr bwMode="auto">
          <a:xfrm rot="2234690">
            <a:off x="5855171" y="3296149"/>
            <a:ext cx="624521" cy="16757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828259">
            <a:off x="4939331" y="3807403"/>
            <a:ext cx="1005840" cy="18288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4295058">
            <a:off x="6861280" y="2876935"/>
            <a:ext cx="358151" cy="16231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790683">
            <a:off x="4058138" y="4955647"/>
            <a:ext cx="1895962" cy="21017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7042" y="6487172"/>
            <a:ext cx="385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ZA" sz="1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1. J </a:t>
            </a:r>
            <a:r>
              <a:rPr lang="en-ZA" sz="1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Dorward, et al</a:t>
            </a:r>
            <a:r>
              <a:rPr lang="en-ZA" sz="1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. </a:t>
            </a:r>
            <a:r>
              <a:rPr lang="en-ZA" sz="1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LANCET HIV. </a:t>
            </a:r>
            <a:r>
              <a:rPr lang="en-ZA" sz="12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2018; 2. </a:t>
            </a:r>
            <a:r>
              <a:rPr lang="en-US" sz="120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IAS, </a:t>
            </a:r>
            <a:r>
              <a:rPr lang="en-US" sz="12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2016</a:t>
            </a:r>
            <a:endParaRPr lang="en-GB" sz="1200" dirty="0">
              <a:solidFill>
                <a:srgbClr val="DADADA">
                  <a:lumMod val="10000"/>
                </a:srgbClr>
              </a:solidFill>
              <a:latin typeface="Arial"/>
            </a:endParaRPr>
          </a:p>
          <a:p>
            <a:endParaRPr lang="en-ZA" sz="12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4C592BF-3D36-4F4A-B6D6-01BDDE1D01B6}"/>
              </a:ext>
            </a:extLst>
          </p:cNvPr>
          <p:cNvGrpSpPr/>
          <p:nvPr/>
        </p:nvGrpSpPr>
        <p:grpSpPr>
          <a:xfrm>
            <a:off x="467545" y="1029692"/>
            <a:ext cx="8389289" cy="793406"/>
            <a:chOff x="179512" y="1052736"/>
            <a:chExt cx="9178402" cy="883499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101A62E-64D0-49AC-9256-C1313A51E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789" y="1275119"/>
              <a:ext cx="1431127" cy="49719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64D8DEE-CB37-4AA9-88C8-65573053C681}"/>
                </a:ext>
              </a:extLst>
            </p:cNvPr>
            <p:cNvSpPr/>
            <p:nvPr/>
          </p:nvSpPr>
          <p:spPr>
            <a:xfrm>
              <a:off x="2000520" y="1185755"/>
              <a:ext cx="7357394" cy="582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Point-of-care viral load testing and differentiated HIV care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 Dorward, PK Drain, N Garrett.</a:t>
              </a:r>
              <a:endParaRPr kumimoji="0" lang="en-ZA" sz="1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664A7AF-EF55-4763-9FFC-23A8AF3B7DC7}"/>
                </a:ext>
              </a:extLst>
            </p:cNvPr>
            <p:cNvSpPr/>
            <p:nvPr/>
          </p:nvSpPr>
          <p:spPr bwMode="auto">
            <a:xfrm>
              <a:off x="179512" y="1052736"/>
              <a:ext cx="8863205" cy="883499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3656847"/>
            <a:ext cx="6552728" cy="279648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296"/>
            <a:ext cx="9144000" cy="1472078"/>
          </a:xfrm>
        </p:spPr>
        <p:txBody>
          <a:bodyPr/>
          <a:lstStyle/>
          <a:p>
            <a:r>
              <a:rPr lang="en-US" altLang="en-US" sz="3200" dirty="0">
                <a:solidFill>
                  <a:srgbClr val="C00000"/>
                </a:solidFill>
                <a:effectLst/>
              </a:rPr>
              <a:t>Opportunities for Differentiated Care in SA</a:t>
            </a:r>
            <a:r>
              <a:rPr lang="en-US" altLang="en-US" sz="26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2600" dirty="0">
                <a:solidFill>
                  <a:srgbClr val="C00000"/>
                </a:solidFill>
                <a:effectLst/>
              </a:rPr>
            </a:b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Central </a:t>
            </a:r>
            <a:r>
              <a:rPr lang="en-US" altLang="en-US" sz="2400" dirty="0">
                <a:solidFill>
                  <a:srgbClr val="000000"/>
                </a:solidFill>
                <a:effectLst/>
              </a:rPr>
              <a:t>Chronic Medicine Dispensing &amp; Distribution </a:t>
            </a:r>
            <a:r>
              <a:rPr lang="en-US" altLang="en-US" sz="2400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alt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(CCMDD)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48589" y="1661653"/>
            <a:ext cx="7803616" cy="33947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000" b="0" dirty="0" smtClean="0"/>
              <a:t>2-monthly community </a:t>
            </a:r>
            <a:r>
              <a:rPr lang="en-US" altLang="en-US" sz="2000" b="0" dirty="0"/>
              <a:t>pharmacy ART collection with 6-monthly clinic </a:t>
            </a:r>
            <a:r>
              <a:rPr lang="en-US" altLang="en-US" sz="2000" b="0" dirty="0" smtClean="0"/>
              <a:t>review (eligible if VL suppressed at 12 months)</a:t>
            </a:r>
          </a:p>
          <a:p>
            <a:pPr>
              <a:spcAft>
                <a:spcPts val="600"/>
              </a:spcAft>
            </a:pPr>
            <a:r>
              <a:rPr lang="en-US" altLang="en-US" sz="2000" b="0" dirty="0" smtClean="0"/>
              <a:t>POC </a:t>
            </a:r>
            <a:r>
              <a:rPr lang="en-US" altLang="en-US" sz="2000" b="0" dirty="0"/>
              <a:t>VL could allow earlier entry into </a:t>
            </a:r>
            <a:r>
              <a:rPr lang="en-US" altLang="en-US" sz="2000" b="0" dirty="0" smtClean="0"/>
              <a:t>CCMDD</a:t>
            </a:r>
            <a:endParaRPr lang="en-US" altLang="en-US" sz="2000" b="0" dirty="0"/>
          </a:p>
          <a:p>
            <a:pPr>
              <a:spcAft>
                <a:spcPts val="600"/>
              </a:spcAft>
            </a:pPr>
            <a:r>
              <a:rPr lang="en-US" altLang="en-US" sz="2000" b="0" dirty="0"/>
              <a:t>POC VL could reduce clinic visits by 33-50</a:t>
            </a:r>
            <a:r>
              <a:rPr lang="en-US" altLang="en-US" sz="2000" b="0" dirty="0" smtClean="0"/>
              <a:t>%, </a:t>
            </a:r>
            <a:r>
              <a:rPr lang="en-US" altLang="en-US" sz="2000" b="0" dirty="0"/>
              <a:t>as no need for blood draw prior to clinical review</a:t>
            </a:r>
          </a:p>
          <a:p>
            <a:pPr lvl="2"/>
            <a:endParaRPr lang="en-US" altLang="en-US" dirty="0"/>
          </a:p>
          <a:p>
            <a:endParaRPr lang="en-US" alt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58645" y="6536377"/>
            <a:ext cx="739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Zeeman, H. </a:t>
            </a:r>
            <a:r>
              <a:rPr lang="en-ZA" sz="12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CCMDD: A vehicle towards universal access to ART in South Africa. HST Conference 2016</a:t>
            </a:r>
            <a:endParaRPr lang="en-GB" sz="12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7644" y="3683609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+mn-lt"/>
              </a:rPr>
              <a:t>Central dispensing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3928" y="3686730"/>
            <a:ext cx="427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+mn-lt"/>
              </a:rPr>
              <a:t>ART 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pick-up </a:t>
            </a:r>
            <a:r>
              <a:rPr lang="en-GB" b="1" dirty="0">
                <a:solidFill>
                  <a:srgbClr val="000000"/>
                </a:solidFill>
                <a:latin typeface="+mn-lt"/>
              </a:rPr>
              <a:t>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341" r="3040"/>
          <a:stretch/>
        </p:blipFill>
        <p:spPr>
          <a:xfrm>
            <a:off x="1313638" y="4052941"/>
            <a:ext cx="6012668" cy="22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/>
              </a:rPr>
              <a:t>A model of </a:t>
            </a:r>
            <a:r>
              <a:rPr lang="en-US" dirty="0" smtClean="0">
                <a:solidFill>
                  <a:srgbClr val="C00000"/>
                </a:solidFill>
                <a:effectLst/>
              </a:rPr>
              <a:t>Differentiated </a:t>
            </a:r>
            <a:r>
              <a:rPr lang="en-US" dirty="0">
                <a:solidFill>
                  <a:srgbClr val="C00000"/>
                </a:solidFill>
                <a:effectLst/>
              </a:rPr>
              <a:t>C</a:t>
            </a:r>
            <a:r>
              <a:rPr lang="en-US" dirty="0" smtClean="0">
                <a:solidFill>
                  <a:srgbClr val="C00000"/>
                </a:solidFill>
                <a:effectLst/>
              </a:rPr>
              <a:t>are </a:t>
            </a:r>
            <a:r>
              <a:rPr lang="en-US" dirty="0">
                <a:solidFill>
                  <a:srgbClr val="C00000"/>
                </a:solidFill>
                <a:effectLst/>
              </a:rPr>
              <a:t>using enrolled nurses, POC VL &amp; CCMDD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372603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487026"/>
            <a:ext cx="3167905" cy="24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05DAC8-0F84-4FDF-8931-97F32DDC1E60}"/>
              </a:ext>
            </a:extLst>
          </p:cNvPr>
          <p:cNvSpPr/>
          <p:nvPr/>
        </p:nvSpPr>
        <p:spPr>
          <a:xfrm>
            <a:off x="3347357" y="6090592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ZA" sz="1200" dirty="0">
                <a:solidFill>
                  <a:srgbClr val="000000"/>
                </a:solidFill>
                <a:latin typeface="Arial"/>
              </a:rPr>
              <a:t>J Dorward, et al</a:t>
            </a:r>
            <a:r>
              <a:rPr kumimoji="0" lang="en-ZA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BMJ Open. </a:t>
            </a:r>
            <a:r>
              <a:rPr kumimoji="0" lang="en-ZA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66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15904</TotalTime>
  <Words>1100</Words>
  <Application>Microsoft Office PowerPoint</Application>
  <PresentationFormat>On-screen Show (4:3)</PresentationFormat>
  <Paragraphs>193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MS Mincho</vt:lpstr>
      <vt:lpstr>Arial</vt:lpstr>
      <vt:lpstr>Arial</vt:lpstr>
      <vt:lpstr>Calibri</vt:lpstr>
      <vt:lpstr>Cambria</vt:lpstr>
      <vt:lpstr>Symbol</vt:lpstr>
      <vt:lpstr>Tahoma</vt:lpstr>
      <vt:lpstr>Times New Roman</vt:lpstr>
      <vt:lpstr>Wingdings</vt:lpstr>
      <vt:lpstr>3_Textured</vt:lpstr>
      <vt:lpstr>4_Textured</vt:lpstr>
      <vt:lpstr>8_Textured</vt:lpstr>
      <vt:lpstr>5_Textured</vt:lpstr>
      <vt:lpstr>3_Office Theme</vt:lpstr>
      <vt:lpstr>PowerPoint Presentation</vt:lpstr>
      <vt:lpstr>Disclosures</vt:lpstr>
      <vt:lpstr>Outline</vt:lpstr>
      <vt:lpstr>South Africa makes progress  towards 90-90-90 (2017 data)</vt:lpstr>
      <vt:lpstr>Differentiated Care for HIV Tailor-made services rather than ‘one size fits all’! </vt:lpstr>
      <vt:lpstr>Differentiated care The building blocks</vt:lpstr>
      <vt:lpstr>POC VL testing &amp; Differentiated Care</vt:lpstr>
      <vt:lpstr>Opportunities for Differentiated Care in SA Central Chronic Medicine Dispensing &amp; Distribution Programme (CCMDD)</vt:lpstr>
      <vt:lpstr>A model of Differentiated Care using enrolled nurses, POC VL &amp; CCMDD</vt:lpstr>
      <vt:lpstr>The STREAM Trial</vt:lpstr>
      <vt:lpstr>The STREAM Trial Simplifying HIV TREAtment and Monitoring using Xpert HIV-1 VL</vt:lpstr>
      <vt:lpstr>Study Update</vt:lpstr>
      <vt:lpstr>Lesson 1: Need to validate &amp; integrate POC tests</vt:lpstr>
      <vt:lpstr>Lesson 2: Address inefficient clinic flow</vt:lpstr>
      <vt:lpstr>Lesson 3: Task-shifting can be glamorous, but...</vt:lpstr>
      <vt:lpstr>Lesson 4: ‘Listen to your patients’ In-depth Interviews with STREAM participants (N=24) </vt:lpstr>
      <vt:lpstr>Lesson 5: POC monitoring could save costs!</vt:lpstr>
      <vt:lpstr>Next steps and future directions</vt:lpstr>
      <vt:lpstr>Conclusions</vt:lpstr>
      <vt:lpstr>Acknowledgements</vt:lpstr>
    </vt:vector>
  </TitlesOfParts>
  <Company>University of KwaZulu-Natal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Baxter</dc:creator>
  <cp:lastModifiedBy>Saal</cp:lastModifiedBy>
  <cp:revision>749</cp:revision>
  <cp:lastPrinted>2012-07-19T10:05:31Z</cp:lastPrinted>
  <dcterms:created xsi:type="dcterms:W3CDTF">2006-02-01T11:19:56Z</dcterms:created>
  <dcterms:modified xsi:type="dcterms:W3CDTF">2018-07-22T11:23:55Z</dcterms:modified>
</cp:coreProperties>
</file>